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76" r:id="rId4"/>
    <p:sldId id="270" r:id="rId5"/>
    <p:sldId id="258" r:id="rId6"/>
    <p:sldId id="264" r:id="rId7"/>
    <p:sldId id="271" r:id="rId8"/>
    <p:sldId id="273" r:id="rId9"/>
    <p:sldId id="275" r:id="rId10"/>
    <p:sldId id="268" r:id="rId11"/>
    <p:sldId id="265" r:id="rId12"/>
    <p:sldId id="267" r:id="rId13"/>
    <p:sldId id="261" r:id="rId14"/>
    <p:sldId id="260" r:id="rId15"/>
    <p:sldId id="262" r:id="rId16"/>
    <p:sldId id="263" r:id="rId17"/>
    <p:sldId id="269" r:id="rId18"/>
    <p:sldId id="266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44" y="6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824F6-BCD0-4025-B6CC-BE9C830908A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C3206-1EBA-41CF-A685-40537B7E9A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6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06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66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87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2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14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36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29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12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60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251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47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0183E-9A21-476E-8703-F9BD56644C6C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B03A1-D928-4791-BFA9-45F18BA76B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98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epia2.unil.ch/pharmacology/parameters/clearance/" TargetMode="External"/><Relationship Id="rId2" Type="http://schemas.openxmlformats.org/officeDocument/2006/relationships/hyperlink" Target="https://sepia2.unil.ch/pharmacology/mechanism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epia2.unil.ch/pharmacology/parameters/clearanc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hyperlink" Target="https://sepia2.unil.ch/pharmacology/profiles/intravenous-bolu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s://sepia2.unil.ch/pharmacology/parameters/elimination-kinetic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hyperlink" Target="https://sepia2.unil.ch/pharmacology/parameters/renalclearanc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virtualrat.org/introduction-compartmental-modeli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kr.mathworks.com/help/simbio/gs/construct-a-simple-model.html" TargetMode="External"/><Relationship Id="rId2" Type="http://schemas.openxmlformats.org/officeDocument/2006/relationships/hyperlink" Target="https://kr.mathworks.com/help/simbio/ug/creating-pharmacokinetic-model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/>
              <a:t>One Compartment Modeling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1520" y="4581128"/>
            <a:ext cx="8640960" cy="1752600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Biomedical Systems and Simulations</a:t>
            </a:r>
          </a:p>
          <a:p>
            <a:r>
              <a:rPr lang="en-US" altLang="ko-KR" sz="1800" dirty="0"/>
              <a:t>Dept. of Biomedical Engineering</a:t>
            </a:r>
          </a:p>
          <a:p>
            <a:r>
              <a:rPr lang="en-US" altLang="ko-KR" sz="1800" dirty="0"/>
              <a:t>Kyung </a:t>
            </a:r>
            <a:r>
              <a:rPr lang="en-US" altLang="ko-KR" sz="1800" dirty="0" err="1"/>
              <a:t>Hee</a:t>
            </a:r>
            <a:r>
              <a:rPr lang="en-US" altLang="ko-KR" sz="1800" dirty="0"/>
              <a:t> University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31473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9" y="2204864"/>
            <a:ext cx="897645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540974" y="476672"/>
            <a:ext cx="8229600" cy="1143000"/>
          </a:xfrm>
        </p:spPr>
        <p:txBody>
          <a:bodyPr/>
          <a:lstStyle/>
          <a:p>
            <a:r>
              <a:rPr lang="en-US" altLang="ko-KR" b="1" dirty="0"/>
              <a:t>Pharmacokinetics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266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3607B8-CADD-45AB-BDB1-66F5A84B5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274638"/>
            <a:ext cx="8651304" cy="1143000"/>
          </a:xfrm>
        </p:spPr>
        <p:txBody>
          <a:bodyPr>
            <a:noAutofit/>
          </a:bodyPr>
          <a:lstStyle/>
          <a:p>
            <a:r>
              <a:rPr lang="en-US" altLang="ko-KR" b="1" dirty="0"/>
              <a:t>Pharmacokinetics: Mechanisms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B3545F-37AC-4AEA-A0BA-12F30F479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Absorption</a:t>
            </a:r>
          </a:p>
          <a:p>
            <a:r>
              <a:rPr lang="en-US" altLang="ko-KR" dirty="0"/>
              <a:t>Distribution</a:t>
            </a:r>
          </a:p>
          <a:p>
            <a:r>
              <a:rPr lang="en-US" altLang="ko-KR" dirty="0"/>
              <a:t>Metabolism</a:t>
            </a:r>
          </a:p>
          <a:p>
            <a:r>
              <a:rPr lang="en-US" altLang="ko-KR" b="1" dirty="0">
                <a:solidFill>
                  <a:srgbClr val="FF0000"/>
                </a:solidFill>
              </a:rPr>
              <a:t>Excretion (main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topic for project)</a:t>
            </a:r>
          </a:p>
          <a:p>
            <a:endParaRPr lang="en-US" altLang="ko-KR" b="1" dirty="0"/>
          </a:p>
          <a:p>
            <a:pPr marL="0" indent="0">
              <a:buNone/>
            </a:pPr>
            <a:r>
              <a:rPr lang="en-US" altLang="ko-KR" b="1" dirty="0">
                <a:solidFill>
                  <a:schemeClr val="accent1"/>
                </a:solidFill>
              </a:rPr>
              <a:t>Pharmacokinetics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accent1"/>
                </a:solidFill>
              </a:rPr>
              <a:t>Online Content for Student</a:t>
            </a:r>
          </a:p>
          <a:p>
            <a:pPr marL="0" indent="0">
              <a:buNone/>
            </a:pPr>
            <a:r>
              <a:rPr lang="en-US" altLang="ko-KR" sz="2800" dirty="0">
                <a:hlinkClick r:id="rId2"/>
              </a:rPr>
              <a:t>https://sepia2.unil.ch/pharmacology/mechanisms/</a:t>
            </a:r>
            <a:endParaRPr lang="en-US" altLang="ko-KR" sz="2800" dirty="0"/>
          </a:p>
          <a:p>
            <a:r>
              <a:rPr lang="en-US" altLang="ko-KR" sz="2600" dirty="0">
                <a:solidFill>
                  <a:srgbClr val="FF0000"/>
                </a:solidFill>
              </a:rPr>
              <a:t>Focus on clearance of drug</a:t>
            </a:r>
          </a:p>
          <a:p>
            <a:pPr marL="0" indent="0">
              <a:buNone/>
            </a:pPr>
            <a:r>
              <a:rPr lang="en-US" altLang="ko-KR" sz="2600" dirty="0">
                <a:solidFill>
                  <a:srgbClr val="FF0000"/>
                </a:solidFill>
                <a:hlinkClick r:id="rId3"/>
              </a:rPr>
              <a:t>https://sepia2.unil.ch/pharmacology/parameters/clearance/</a:t>
            </a:r>
            <a:endParaRPr lang="en-US" altLang="ko-KR" sz="2600" dirty="0">
              <a:solidFill>
                <a:srgbClr val="FF0000"/>
              </a:solidFill>
            </a:endParaRPr>
          </a:p>
          <a:p>
            <a:endParaRPr lang="en-US" altLang="ko-KR" sz="2600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131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3607B8-CADD-45AB-BDB1-66F5A84B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Pharmacokinetics: Clearance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B3545F-37AC-4AEA-A0BA-12F30F479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>
                <a:hlinkClick r:id="rId2"/>
              </a:rPr>
              <a:t>Clearance</a:t>
            </a:r>
          </a:p>
          <a:p>
            <a:pPr marL="0" indent="0">
              <a:buNone/>
            </a:pPr>
            <a:r>
              <a:rPr lang="en-US" altLang="ko-KR" dirty="0"/>
              <a:t>“Rate of drug elimination divided by plasma concentration, giving a volume of plasma from which drug is completely removed per unit of time”</a:t>
            </a:r>
          </a:p>
          <a:p>
            <a:pPr marL="0" indent="0">
              <a:buNone/>
            </a:pPr>
            <a:endParaRPr lang="en-US" altLang="ko-KR" dirty="0">
              <a:hlinkClick r:id="rId2"/>
            </a:endParaRPr>
          </a:p>
          <a:p>
            <a:r>
              <a:rPr lang="en-US" altLang="ko-KR" sz="2000" dirty="0">
                <a:hlinkClick r:id="rId2"/>
              </a:rPr>
              <a:t>https://sepia2.unil.ch/pharmacology/parameters/clearance/</a:t>
            </a:r>
            <a:endParaRPr lang="en-US" altLang="ko-KR" sz="2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82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V Bolus Dose - One Compart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4536504" cy="452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81406" y="5589240"/>
            <a:ext cx="472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A whole human body as one compartment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16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8" y="974537"/>
            <a:ext cx="8989524" cy="5170586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92AE930D-A76A-4526-BF83-370307DC3E3B}"/>
              </a:ext>
            </a:extLst>
          </p:cNvPr>
          <p:cNvSpPr txBox="1">
            <a:spLocks/>
          </p:cNvSpPr>
          <p:nvPr/>
        </p:nvSpPr>
        <p:spPr>
          <a:xfrm>
            <a:off x="251520" y="-1940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One Compartment Model</a:t>
            </a:r>
            <a:endParaRPr lang="ko-KR" altLang="en-US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8BBCB37-81CF-4835-A36C-EAD40FD3D58B}"/>
              </a:ext>
            </a:extLst>
          </p:cNvPr>
          <p:cNvSpPr/>
          <p:nvPr/>
        </p:nvSpPr>
        <p:spPr>
          <a:xfrm>
            <a:off x="323528" y="3835490"/>
            <a:ext cx="6048672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88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EBE1F-D6F5-42C9-8731-02560BD6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Intravenous Bolus Injection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22EC26-6F61-4A24-96A5-09459047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766602"/>
            <a:ext cx="5266928" cy="3017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>
                <a:hlinkClick r:id="rId4"/>
              </a:rPr>
              <a:t>Intravenous Bolus Injection</a:t>
            </a:r>
          </a:p>
          <a:p>
            <a:pPr marL="0" indent="0">
              <a:buNone/>
            </a:pPr>
            <a:r>
              <a:rPr lang="en-US" altLang="ko-KR" dirty="0"/>
              <a:t>“Drug administration through the intravenous route over a negligible period of time”</a:t>
            </a:r>
          </a:p>
          <a:p>
            <a:pPr marL="0" indent="0">
              <a:buNone/>
            </a:pPr>
            <a:endParaRPr lang="en-US" altLang="ko-KR" sz="2000" dirty="0">
              <a:hlinkClick r:id="rId4"/>
            </a:endParaRPr>
          </a:p>
          <a:p>
            <a:pPr marL="0" indent="0">
              <a:buNone/>
            </a:pPr>
            <a:endParaRPr lang="en-US" altLang="ko-KR" sz="2000" dirty="0">
              <a:hlinkClick r:id="rId4"/>
            </a:endParaRPr>
          </a:p>
          <a:p>
            <a:pPr marL="0" indent="0">
              <a:buNone/>
            </a:pPr>
            <a:endParaRPr lang="en-US" altLang="ko-KR" sz="2000" dirty="0">
              <a:hlinkClick r:id="rId4"/>
            </a:endParaRPr>
          </a:p>
          <a:p>
            <a:pPr marL="0" indent="0">
              <a:buNone/>
            </a:pPr>
            <a:endParaRPr lang="en-US" altLang="ko-KR" sz="2000" dirty="0">
              <a:hlinkClick r:id="rId4"/>
            </a:endParaRPr>
          </a:p>
          <a:p>
            <a:pPr marL="0" indent="0">
              <a:buNone/>
            </a:pPr>
            <a:endParaRPr lang="en-US" altLang="ko-KR" sz="2000" dirty="0">
              <a:hlinkClick r:id="rId4"/>
            </a:endParaRPr>
          </a:p>
          <a:p>
            <a:endParaRPr lang="ko-KR" altLang="en-US" sz="2000" dirty="0"/>
          </a:p>
        </p:txBody>
      </p:sp>
      <p:pic>
        <p:nvPicPr>
          <p:cNvPr id="4" name="intravenousbolusinjection_Trim">
            <a:hlinkClick r:id="" action="ppaction://media"/>
            <a:extLst>
              <a:ext uri="{FF2B5EF4-FFF2-40B4-BE49-F238E27FC236}">
                <a16:creationId xmlns:a16="http://schemas.microsoft.com/office/drawing/2014/main" id="{2F4B3822-8076-4F83-B85B-FD1EEDDD36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0643" y="1675321"/>
            <a:ext cx="3181350" cy="3200400"/>
          </a:xfrm>
          <a:prstGeom prst="rect">
            <a:avLst/>
          </a:prstGeom>
        </p:spPr>
      </p:pic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50A561C-DA9F-41CB-9CBB-3E625FCD34D9}"/>
              </a:ext>
            </a:extLst>
          </p:cNvPr>
          <p:cNvSpPr txBox="1">
            <a:spLocks/>
          </p:cNvSpPr>
          <p:nvPr/>
        </p:nvSpPr>
        <p:spPr>
          <a:xfrm>
            <a:off x="539552" y="4800600"/>
            <a:ext cx="8363272" cy="1292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altLang="ko-KR" sz="2000" dirty="0">
              <a:hlinkClick r:id="rId4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ko-KR" sz="2000" dirty="0">
                <a:hlinkClick r:id="rId4"/>
              </a:rPr>
              <a:t>https://sepia2.unil.ch/pharmacology/profiles/intravenous-bolus/</a:t>
            </a:r>
            <a:endParaRPr lang="en-US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4419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EBE1F-D6F5-42C9-8731-02560BD6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Elimination Kinetics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22EC26-6F61-4A24-96A5-09459047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4" y="2487284"/>
            <a:ext cx="8568952" cy="39498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endParaRPr lang="en-US" altLang="ko-KR" dirty="0">
              <a:hlinkClick r:id="rId2"/>
            </a:endParaRPr>
          </a:p>
          <a:p>
            <a:pPr marL="0" indent="0">
              <a:buNone/>
            </a:pPr>
            <a:r>
              <a:rPr lang="en-US" altLang="ko-KR" sz="2000" dirty="0">
                <a:hlinkClick r:id="rId2"/>
              </a:rPr>
              <a:t>https://sepia2.unil.ch/pharmacology/parameters/elimination-kinetics/</a:t>
            </a:r>
            <a:endParaRPr lang="en-US" altLang="ko-KR" sz="2000" dirty="0"/>
          </a:p>
          <a:p>
            <a:endParaRPr lang="ko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BB57271F-2B11-45B2-909F-6CBEB5FC22C0}"/>
              </a:ext>
            </a:extLst>
          </p:cNvPr>
          <p:cNvSpPr txBox="1">
            <a:spLocks/>
          </p:cNvSpPr>
          <p:nvPr/>
        </p:nvSpPr>
        <p:spPr>
          <a:xfrm>
            <a:off x="107504" y="1340768"/>
            <a:ext cx="48348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dirty="0">
                <a:hlinkClick r:id="rId2"/>
              </a:rPr>
              <a:t>Elimination Kinetics</a:t>
            </a:r>
          </a:p>
          <a:p>
            <a:r>
              <a:rPr lang="en-US" altLang="ko-KR" dirty="0"/>
              <a:t>Zero-order elimination kinetics : “Elimination of a constant quantity per time unit of the drug quantity present in the organism.”</a:t>
            </a:r>
          </a:p>
          <a:p>
            <a:endParaRPr lang="en-US" altLang="ko-KR" dirty="0"/>
          </a:p>
          <a:p>
            <a:r>
              <a:rPr lang="en-US" altLang="ko-KR" dirty="0"/>
              <a:t>First order elimination kinetics : “Elimination of a constant fraction per time unit of the drug quantity present in the organism. The elimination is proportional to the drug concentration.”</a:t>
            </a:r>
          </a:p>
          <a:p>
            <a:pPr marL="0" indent="0">
              <a:buFont typeface="Arial" pitchFamily="34" charset="0"/>
              <a:buNone/>
            </a:pPr>
            <a:endParaRPr lang="en-US" altLang="ko-KR" dirty="0">
              <a:hlinkClick r:id="rId2"/>
            </a:endParaRPr>
          </a:p>
          <a:p>
            <a:endParaRPr lang="ko-KR" altLang="en-US" dirty="0"/>
          </a:p>
        </p:txBody>
      </p:sp>
      <p:pic>
        <p:nvPicPr>
          <p:cNvPr id="1026" name="Picture 2" descr="https://sepia2.unil.ch/pharmacology/wp-content/uploads/2019/06/elimination_zero.gif">
            <a:extLst>
              <a:ext uri="{FF2B5EF4-FFF2-40B4-BE49-F238E27FC236}">
                <a16:creationId xmlns:a16="http://schemas.microsoft.com/office/drawing/2014/main" id="{13DAD14E-4964-476C-9781-D14D42030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4284"/>
            <a:ext cx="2253855" cy="192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pia2.unil.ch/pharmacology/wp-content/uploads/2019/06/elimination_first_lin_01.gif">
            <a:extLst>
              <a:ext uri="{FF2B5EF4-FFF2-40B4-BE49-F238E27FC236}">
                <a16:creationId xmlns:a16="http://schemas.microsoft.com/office/drawing/2014/main" id="{0B33B5B9-4DAE-488A-995B-D0961228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70371"/>
            <a:ext cx="2242239" cy="188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25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EBE1F-D6F5-42C9-8731-02560BD6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Renal Clearance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22EC26-6F61-4A24-96A5-09459047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12" y="4509120"/>
            <a:ext cx="8229600" cy="11430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>
              <a:hlinkClick r:id="rId4"/>
            </a:endParaRPr>
          </a:p>
          <a:p>
            <a:pPr marL="0" indent="0">
              <a:buNone/>
            </a:pPr>
            <a:r>
              <a:rPr lang="en-US" altLang="ko-KR" sz="2000" dirty="0">
                <a:hlinkClick r:id="rId4"/>
              </a:rPr>
              <a:t>https://sepia2.unil.ch/pharmacology/parameters/renalclearance/</a:t>
            </a:r>
            <a:endParaRPr lang="en-US" altLang="ko-KR" sz="2000" dirty="0"/>
          </a:p>
          <a:p>
            <a:endParaRPr lang="ko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532BE90C-DE26-497B-A2AC-38B022325C17}"/>
              </a:ext>
            </a:extLst>
          </p:cNvPr>
          <p:cNvSpPr txBox="1">
            <a:spLocks/>
          </p:cNvSpPr>
          <p:nvPr/>
        </p:nvSpPr>
        <p:spPr>
          <a:xfrm>
            <a:off x="631912" y="1556792"/>
            <a:ext cx="3652056" cy="4386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hlinkClick r:id="rId4"/>
              </a:rPr>
              <a:t>Renal</a:t>
            </a:r>
            <a:r>
              <a:rPr lang="ko-KR" altLang="en-US" dirty="0">
                <a:hlinkClick r:id="rId4"/>
              </a:rPr>
              <a:t> </a:t>
            </a:r>
            <a:r>
              <a:rPr lang="en-US" altLang="ko-KR" dirty="0">
                <a:hlinkClick r:id="rId4"/>
              </a:rPr>
              <a:t>Clearance</a:t>
            </a:r>
          </a:p>
          <a:p>
            <a:r>
              <a:rPr lang="en-US" altLang="ko-KR" dirty="0"/>
              <a:t>“Part of the total clearance due to renal excretion”</a:t>
            </a:r>
          </a:p>
          <a:p>
            <a:endParaRPr lang="en-US" altLang="ko-KR" dirty="0">
              <a:hlinkClick r:id="rId4"/>
            </a:endParaRPr>
          </a:p>
          <a:p>
            <a:endParaRPr lang="en-US" altLang="ko-KR" dirty="0">
              <a:hlinkClick r:id="rId4"/>
            </a:endParaRPr>
          </a:p>
          <a:p>
            <a:endParaRPr lang="en-US" altLang="ko-KR" dirty="0">
              <a:hlinkClick r:id="rId4"/>
            </a:endParaRPr>
          </a:p>
          <a:p>
            <a:endParaRPr lang="en-US" altLang="ko-KR" dirty="0">
              <a:hlinkClick r:id="rId4"/>
            </a:endParaRPr>
          </a:p>
          <a:p>
            <a:endParaRPr lang="ko-KR" altLang="en-US" dirty="0"/>
          </a:p>
        </p:txBody>
      </p:sp>
      <p:pic>
        <p:nvPicPr>
          <p:cNvPr id="5" name="renalclearance_Trim">
            <a:hlinkClick r:id="" action="ppaction://media"/>
            <a:extLst>
              <a:ext uri="{FF2B5EF4-FFF2-40B4-BE49-F238E27FC236}">
                <a16:creationId xmlns:a16="http://schemas.microsoft.com/office/drawing/2014/main" id="{A3533CD0-18CC-449B-9DB2-FAEF735A5F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76056" y="1402831"/>
            <a:ext cx="32956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2696"/>
            <a:ext cx="8659537" cy="5616624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AB960892-3BCC-4FC7-830C-164AAFE340E2}"/>
              </a:ext>
            </a:extLst>
          </p:cNvPr>
          <p:cNvSpPr txBox="1">
            <a:spLocks/>
          </p:cNvSpPr>
          <p:nvPr/>
        </p:nvSpPr>
        <p:spPr>
          <a:xfrm>
            <a:off x="251520" y="-1940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One Compartment Model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6847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76672"/>
            <a:ext cx="9091230" cy="4176464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AB5E694F-1995-4300-A41F-523685F362DE}"/>
              </a:ext>
            </a:extLst>
          </p:cNvPr>
          <p:cNvSpPr txBox="1">
            <a:spLocks/>
          </p:cNvSpPr>
          <p:nvPr/>
        </p:nvSpPr>
        <p:spPr>
          <a:xfrm>
            <a:off x="251520" y="-1940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One Compartment Model</a:t>
            </a:r>
            <a:endParaRPr lang="ko-KR" altLang="en-US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B264AAD-01E2-45EE-9631-C2E447760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353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71" y="620688"/>
            <a:ext cx="8938309" cy="5142198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3F293B45-0249-47D5-BEB3-00D4278D0C59}"/>
              </a:ext>
            </a:extLst>
          </p:cNvPr>
          <p:cNvSpPr txBox="1">
            <a:spLocks/>
          </p:cNvSpPr>
          <p:nvPr/>
        </p:nvSpPr>
        <p:spPr>
          <a:xfrm>
            <a:off x="251520" y="-1940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One Compartment Model</a:t>
            </a:r>
            <a:endParaRPr lang="ko-KR" altLang="en-US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8026E78-69DC-4AC0-8543-4DB8B6CD9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435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Two Compartment Model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67544" y="16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" y="2132856"/>
            <a:ext cx="7610475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" y="1124744"/>
            <a:ext cx="9144000" cy="403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318F7E0F-A90C-48CA-B9F1-1049C25E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ko-KR" b="1" dirty="0"/>
              <a:t>Two Compartment Model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48471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344816" cy="490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743D7E9E-7157-4446-AB31-C72EF681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altLang="ko-KR" b="1" dirty="0"/>
              <a:t>Three Compartment Model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67421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cds.caltech.edu/~murray/amwiki/images/f/fa/Teorell-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237616" cy="380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B2BD2D69-A49E-4357-95E3-8456CC44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ko-KR" b="1" dirty="0"/>
              <a:t>Many Compartment Model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840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339592" y="25649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/>
              <a:t>Extra Materials </a:t>
            </a:r>
          </a:p>
          <a:p>
            <a:r>
              <a:rPr lang="en-US" altLang="ko-KR" sz="3600" b="1" dirty="0"/>
              <a:t>for Compartment Modeling</a:t>
            </a:r>
            <a:endParaRPr lang="ko-KR" altLang="en-US" sz="3600" b="1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4631" y="4149080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hlinkClick r:id="rId2"/>
              </a:rPr>
              <a:t>http://virtualrat.org/introduction-compartmental-modeling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Example 1: same as our project 1, a single compartment model</a:t>
            </a: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69A1F822-9A16-4026-BC31-1CB5645034B5}"/>
              </a:ext>
            </a:extLst>
          </p:cNvPr>
          <p:cNvSpPr txBox="1">
            <a:spLocks/>
          </p:cNvSpPr>
          <p:nvPr/>
        </p:nvSpPr>
        <p:spPr>
          <a:xfrm>
            <a:off x="323528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Extra Info for</a:t>
            </a:r>
          </a:p>
          <a:p>
            <a:r>
              <a:rPr lang="en-US" altLang="ko-KR" b="1" dirty="0"/>
              <a:t>Compartment Modeling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40275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143000"/>
          </a:xfrm>
        </p:spPr>
        <p:txBody>
          <a:bodyPr>
            <a:noAutofit/>
          </a:bodyPr>
          <a:lstStyle/>
          <a:p>
            <a:r>
              <a:rPr lang="en-US" altLang="ko-KR" sz="3600" b="1" dirty="0"/>
              <a:t>Pharmacokinetic Modeling with </a:t>
            </a:r>
            <a:r>
              <a:rPr lang="en-US" altLang="ko-KR" sz="3600" b="1" dirty="0" err="1"/>
              <a:t>Matlab</a:t>
            </a:r>
            <a:endParaRPr lang="ko-KR" altLang="en-US" sz="36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3429000"/>
            <a:ext cx="8229600" cy="125273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altLang="ko-KR" dirty="0"/>
              <a:t>Create Pharmacokinetic Models with </a:t>
            </a:r>
            <a:r>
              <a:rPr lang="en-US" altLang="ko-KR" dirty="0" err="1"/>
              <a:t>Matlab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>
                <a:hlinkClick r:id="rId2"/>
              </a:rPr>
              <a:t>https://kr.mathworks.com/help/simbio/ug/creating-pharmacokinetic-models.html</a:t>
            </a:r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One compartment model (example)</a:t>
            </a:r>
          </a:p>
          <a:p>
            <a:pPr marL="0" indent="0">
              <a:buNone/>
            </a:pPr>
            <a:r>
              <a:rPr lang="en-US" altLang="ko-KR" dirty="0">
                <a:hlinkClick r:id="rId3"/>
              </a:rPr>
              <a:t>https://kr.mathworks.com/help/simbio/gs/construct-a-simple-model.html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08656506-238D-4EDC-B4DA-B195AE61F661}"/>
              </a:ext>
            </a:extLst>
          </p:cNvPr>
          <p:cNvSpPr txBox="1">
            <a:spLocks/>
          </p:cNvSpPr>
          <p:nvPr/>
        </p:nvSpPr>
        <p:spPr>
          <a:xfrm>
            <a:off x="365043" y="17500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/>
              <a:t>Extra Info for</a:t>
            </a:r>
          </a:p>
          <a:p>
            <a:r>
              <a:rPr lang="en-US" altLang="ko-KR" b="1" dirty="0"/>
              <a:t>Compartment Modeling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94103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361</Words>
  <Application>Microsoft Office PowerPoint</Application>
  <PresentationFormat>화면 슬라이드 쇼(4:3)</PresentationFormat>
  <Paragraphs>76</Paragraphs>
  <Slides>18</Slides>
  <Notes>0</Notes>
  <HiddenSlides>0</HiddenSlides>
  <MMClips>2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테마</vt:lpstr>
      <vt:lpstr>One Compartment Modeling</vt:lpstr>
      <vt:lpstr>Pharmacokinetics</vt:lpstr>
      <vt:lpstr>Pharmacokinetics: Mechanisms</vt:lpstr>
      <vt:lpstr>Pharmacokinetics: Clearance</vt:lpstr>
      <vt:lpstr>PowerPoint 프레젠테이션</vt:lpstr>
      <vt:lpstr>PowerPoint 프레젠테이션</vt:lpstr>
      <vt:lpstr>Intravenous Bolus Injection</vt:lpstr>
      <vt:lpstr>Elimination Kinetics</vt:lpstr>
      <vt:lpstr>Renal Clearance</vt:lpstr>
      <vt:lpstr>PowerPoint 프레젠테이션</vt:lpstr>
      <vt:lpstr>PowerPoint 프레젠테이션</vt:lpstr>
      <vt:lpstr>PowerPoint 프레젠테이션</vt:lpstr>
      <vt:lpstr>Two Compartment Model</vt:lpstr>
      <vt:lpstr>Two Compartment Model</vt:lpstr>
      <vt:lpstr>Three Compartment Model</vt:lpstr>
      <vt:lpstr>Many Compartment Model</vt:lpstr>
      <vt:lpstr>PowerPoint 프레젠테이션</vt:lpstr>
      <vt:lpstr>Pharmacokinetic Modeling with Matlab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Compartment Model</dc:title>
  <dc:creator>tsKim</dc:creator>
  <cp:lastModifiedBy>Windows 사용자</cp:lastModifiedBy>
  <cp:revision>56</cp:revision>
  <dcterms:created xsi:type="dcterms:W3CDTF">2013-03-20T09:08:16Z</dcterms:created>
  <dcterms:modified xsi:type="dcterms:W3CDTF">2023-09-20T02:17:33Z</dcterms:modified>
</cp:coreProperties>
</file>